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96" r:id="rId5"/>
    <p:sldId id="281" r:id="rId6"/>
    <p:sldId id="282" r:id="rId7"/>
    <p:sldId id="300" r:id="rId8"/>
    <p:sldId id="283" r:id="rId9"/>
    <p:sldId id="278" r:id="rId10"/>
    <p:sldId id="285" r:id="rId11"/>
    <p:sldId id="284" r:id="rId12"/>
    <p:sldId id="287" r:id="rId13"/>
    <p:sldId id="286" r:id="rId14"/>
    <p:sldId id="279" r:id="rId15"/>
    <p:sldId id="288" r:id="rId16"/>
    <p:sldId id="289" r:id="rId17"/>
    <p:sldId id="291" r:id="rId18"/>
    <p:sldId id="292" r:id="rId19"/>
    <p:sldId id="302" r:id="rId20"/>
    <p:sldId id="303" r:id="rId21"/>
    <p:sldId id="304" r:id="rId22"/>
    <p:sldId id="290" r:id="rId23"/>
    <p:sldId id="301" r:id="rId24"/>
    <p:sldId id="298" r:id="rId25"/>
    <p:sldId id="276" r:id="rId26"/>
    <p:sldId id="29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5"/>
    <p:restoredTop sz="93606"/>
  </p:normalViewPr>
  <p:slideViewPr>
    <p:cSldViewPr snapToGrid="0" snapToObjects="1">
      <p:cViewPr varScale="1">
        <p:scale>
          <a:sx n="77" d="100"/>
          <a:sy n="77" d="100"/>
        </p:scale>
        <p:origin x="216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54960-2FD2-2C48-A350-FA80853967F8}" type="datetimeFigureOut">
              <a:rPr lang="en-US" smtClean="0"/>
              <a:t>3/19/18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8265-9EB9-8B41-AC39-306DE965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0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58265-9EB9-8B41-AC39-306DE96579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81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900" dirty="0"/>
              <a:t/>
            </a:r>
            <a:br>
              <a:rPr lang="en-US" sz="4900" dirty="0"/>
            </a:br>
            <a:r>
              <a:rPr lang="en-US" sz="4900" dirty="0"/>
              <a:t/>
            </a:r>
            <a:br>
              <a:rPr lang="en-US" sz="4900" dirty="0"/>
            </a:br>
            <a:r>
              <a:rPr lang="en-US" sz="6700" dirty="0" smtClean="0"/>
              <a:t>Regression </a:t>
            </a:r>
            <a:r>
              <a:rPr lang="en-US" sz="4900" dirty="0"/>
              <a:t> </a:t>
            </a:r>
            <a:br>
              <a:rPr lang="en-US" sz="4900" dirty="0"/>
            </a:br>
            <a:r>
              <a:rPr lang="en-US" sz="4000" dirty="0" smtClean="0"/>
              <a:t>Biology 683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Lecture 6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800" dirty="0" smtClean="0"/>
              <a:t>Heath Blackmon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31" y="2691124"/>
            <a:ext cx="4919801" cy="32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are Residuals 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1" y="1109317"/>
            <a:ext cx="1169310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In </a:t>
            </a:r>
            <a:r>
              <a:rPr lang="en-US" sz="2800" dirty="0"/>
              <a:t>general, the residual is the individual’s departure from the value predicted by the model </a:t>
            </a:r>
          </a:p>
          <a:p>
            <a:endParaRPr lang="en-US" sz="2800" dirty="0" smtClean="0"/>
          </a:p>
          <a:p>
            <a:r>
              <a:rPr lang="en-US" sz="2800" dirty="0" smtClean="0"/>
              <a:t>In </a:t>
            </a:r>
            <a:r>
              <a:rPr lang="en-US" sz="2800" dirty="0"/>
              <a:t>this case the model is simple – the linear regression – but residuals also exist for more complex models </a:t>
            </a:r>
          </a:p>
          <a:p>
            <a:endParaRPr lang="en-US" sz="2800" dirty="0" smtClean="0"/>
          </a:p>
          <a:p>
            <a:r>
              <a:rPr lang="en-US" sz="2800" dirty="0" smtClean="0"/>
              <a:t>For </a:t>
            </a:r>
            <a:r>
              <a:rPr lang="en-US" sz="2800" dirty="0"/>
              <a:t>a model that fits better, the residuals will be smaller on average </a:t>
            </a:r>
          </a:p>
          <a:p>
            <a:endParaRPr lang="en-US" sz="2800" dirty="0" smtClean="0"/>
          </a:p>
          <a:p>
            <a:r>
              <a:rPr lang="en-US" sz="2800" dirty="0" smtClean="0"/>
              <a:t>Residuals </a:t>
            </a:r>
            <a:r>
              <a:rPr lang="en-US" sz="2800" dirty="0"/>
              <a:t>can be of interest in their own right, because they represent values that have been </a:t>
            </a:r>
            <a:r>
              <a:rPr lang="en-US" sz="2800" b="1" i="1" dirty="0"/>
              <a:t>corrected </a:t>
            </a:r>
            <a:r>
              <a:rPr lang="en-US" sz="2800" dirty="0"/>
              <a:t>for relationships that might be obscuring a </a:t>
            </a:r>
            <a:r>
              <a:rPr lang="en-US" sz="2800" dirty="0" smtClean="0"/>
              <a:t>pattern.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621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are Residuals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7669" y="2774369"/>
            <a:ext cx="3464817" cy="201196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253471" y="2350534"/>
            <a:ext cx="125510" cy="290512"/>
            <a:chOff x="1261501" y="1613043"/>
            <a:chExt cx="125510" cy="71437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262063" y="1613043"/>
              <a:ext cx="1249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323975" y="1613043"/>
              <a:ext cx="0" cy="71105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261501" y="2327418"/>
              <a:ext cx="1249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355555" y="2350534"/>
            <a:ext cx="2430505" cy="2738437"/>
            <a:chOff x="2205037" y="1636855"/>
            <a:chExt cx="890588" cy="2738437"/>
          </a:xfrm>
        </p:grpSpPr>
        <p:cxnSp>
          <p:nvCxnSpPr>
            <p:cNvPr id="14" name="Straight Connector 13"/>
            <p:cNvCxnSpPr/>
            <p:nvPr/>
          </p:nvCxnSpPr>
          <p:spPr>
            <a:xfrm flipH="1">
              <a:off x="2205038" y="1636855"/>
              <a:ext cx="890587" cy="0"/>
            </a:xfrm>
            <a:prstGeom prst="line">
              <a:avLst/>
            </a:prstGeom>
            <a:ln w="9525">
              <a:solidFill>
                <a:srgbClr val="FF000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2205038" y="1938518"/>
              <a:ext cx="890587" cy="0"/>
            </a:xfrm>
            <a:prstGeom prst="line">
              <a:avLst/>
            </a:prstGeom>
            <a:ln w="9525">
              <a:solidFill>
                <a:srgbClr val="FF000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205037" y="4375292"/>
              <a:ext cx="890587" cy="0"/>
            </a:xfrm>
            <a:prstGeom prst="line">
              <a:avLst/>
            </a:prstGeom>
            <a:ln w="9525">
              <a:solidFill>
                <a:srgbClr val="FF000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253471" y="2660715"/>
            <a:ext cx="125510" cy="2428256"/>
            <a:chOff x="1261501" y="1613043"/>
            <a:chExt cx="125510" cy="71437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262063" y="1613043"/>
              <a:ext cx="1249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323975" y="1613043"/>
              <a:ext cx="0" cy="71105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261501" y="2327418"/>
              <a:ext cx="1249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79160" y="2310449"/>
            <a:ext cx="106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Horn Size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79159" y="3623770"/>
            <a:ext cx="107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Body Size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300" y="1070248"/>
            <a:ext cx="6540899" cy="559791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392318" y="3486448"/>
            <a:ext cx="2421096" cy="367117"/>
            <a:chOff x="7392318" y="3486448"/>
            <a:chExt cx="2421096" cy="367117"/>
          </a:xfrm>
        </p:grpSpPr>
        <p:sp>
          <p:nvSpPr>
            <p:cNvPr id="4" name="Oval 3"/>
            <p:cNvSpPr/>
            <p:nvPr/>
          </p:nvSpPr>
          <p:spPr>
            <a:xfrm>
              <a:off x="7392318" y="3600956"/>
              <a:ext cx="252609" cy="25260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560805" y="3486448"/>
              <a:ext cx="252609" cy="25260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128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Making that plot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0"/>
          <a:stretch/>
        </p:blipFill>
        <p:spPr>
          <a:xfrm>
            <a:off x="211873" y="1092820"/>
            <a:ext cx="6724016" cy="545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9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Strong Inference for Observational Studies </a:t>
            </a:r>
          </a:p>
        </p:txBody>
      </p:sp>
      <p:sp>
        <p:nvSpPr>
          <p:cNvPr id="3" name="Rectangle 2"/>
          <p:cNvSpPr/>
          <p:nvPr/>
        </p:nvSpPr>
        <p:spPr>
          <a:xfrm>
            <a:off x="421240" y="1028343"/>
            <a:ext cx="11311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</a:rPr>
              <a:t>Noticing </a:t>
            </a:r>
            <a:r>
              <a:rPr lang="en-US" sz="2800" dirty="0">
                <a:latin typeface="Calibri" charset="0"/>
              </a:rPr>
              <a:t>a pattern in the data and reporting it represents a post hoc analysis 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</a:rPr>
              <a:t>This </a:t>
            </a:r>
            <a:r>
              <a:rPr lang="en-US" sz="2800" dirty="0">
                <a:latin typeface="Calibri" charset="0"/>
              </a:rPr>
              <a:t>is not hypothesis testing 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</a:rPr>
              <a:t>The </a:t>
            </a:r>
            <a:r>
              <a:rPr lang="en-US" sz="2800" dirty="0">
                <a:latin typeface="Calibri" charset="0"/>
              </a:rPr>
              <a:t>results, while potentially important, must be interpreted cautiously </a:t>
            </a:r>
          </a:p>
          <a:p>
            <a:endParaRPr lang="en-US" sz="2800" dirty="0" smtClean="0">
              <a:latin typeface="Calibri" charset="0"/>
            </a:endParaRPr>
          </a:p>
          <a:p>
            <a:r>
              <a:rPr lang="en-US" sz="2800" dirty="0" smtClean="0">
                <a:latin typeface="Calibri" charset="0"/>
              </a:rPr>
              <a:t>What </a:t>
            </a:r>
            <a:r>
              <a:rPr lang="en-US" sz="2800" dirty="0">
                <a:latin typeface="Calibri" charset="0"/>
              </a:rPr>
              <a:t>can be done? 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charset="0"/>
              </a:rPr>
              <a:t>Based </a:t>
            </a:r>
            <a:r>
              <a:rPr lang="en-US" sz="2800" dirty="0">
                <a:latin typeface="Calibri" charset="0"/>
              </a:rPr>
              <a:t>on a post-hoc observational study, construct a new hypothesis for a novel group or system that has not yet been studied </a:t>
            </a:r>
          </a:p>
        </p:txBody>
      </p:sp>
    </p:spTree>
    <p:extLst>
      <p:ext uri="{BB962C8B-B14F-4D97-AF65-F5344CB8AC3E}">
        <p14:creationId xmlns:p14="http://schemas.microsoft.com/office/powerpoint/2010/main" val="189481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45" y="1559152"/>
            <a:ext cx="4974336" cy="3998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Example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8017" y="1228651"/>
            <a:ext cx="623245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2800" dirty="0" smtClean="0"/>
              <a:t>We already </a:t>
            </a:r>
            <a:r>
              <a:rPr lang="en-US" sz="2800" dirty="0" smtClean="0"/>
              <a:t>knew </a:t>
            </a:r>
            <a:r>
              <a:rPr lang="en-US" sz="2800" dirty="0" smtClean="0"/>
              <a:t>that the P53 network is important in guarding against cancer in long lived species. 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2800" dirty="0" smtClean="0"/>
              <a:t>We also </a:t>
            </a:r>
            <a:r>
              <a:rPr lang="en-US" sz="2800" dirty="0" smtClean="0"/>
              <a:t>knew that primates and elephants show rather little change in this network when compared to rodents</a:t>
            </a:r>
            <a:r>
              <a:rPr lang="en-US" sz="2800" dirty="0" smtClean="0"/>
              <a:t>.</a:t>
            </a:r>
            <a:endParaRPr lang="en-US" sz="2800" dirty="0" smtClean="0"/>
          </a:p>
          <a:p>
            <a:pPr marL="742950" indent="-742950">
              <a:buFont typeface="+mj-lt"/>
              <a:buAutoNum type="arabicParenR"/>
            </a:pPr>
            <a:r>
              <a:rPr lang="en-US" sz="2800" dirty="0" smtClean="0"/>
              <a:t>Collect data on many more species and test </a:t>
            </a:r>
            <a:r>
              <a:rPr lang="en-US" sz="2800" dirty="0" err="1" smtClean="0"/>
              <a:t>apriori</a:t>
            </a:r>
            <a:r>
              <a:rPr lang="en-US" sz="2800" dirty="0" smtClean="0"/>
              <a:t> hypothesis that there will be a significant and negative regression coefficient.</a:t>
            </a: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45" y="1559022"/>
            <a:ext cx="4970640" cy="39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7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Assumptions of Linear Regression </a:t>
            </a:r>
          </a:p>
        </p:txBody>
      </p:sp>
      <p:sp>
        <p:nvSpPr>
          <p:cNvPr id="3" name="Rectangle 2"/>
          <p:cNvSpPr/>
          <p:nvPr/>
        </p:nvSpPr>
        <p:spPr>
          <a:xfrm>
            <a:off x="421240" y="1028343"/>
            <a:ext cx="11311848" cy="3257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The </a:t>
            </a:r>
            <a:r>
              <a:rPr lang="en-US" sz="2800" dirty="0"/>
              <a:t>true relationship must be linear 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At </a:t>
            </a:r>
            <a:r>
              <a:rPr lang="en-US" sz="2800" dirty="0"/>
              <a:t>each value of </a:t>
            </a:r>
            <a:r>
              <a:rPr lang="en-US" sz="2800" i="1" dirty="0"/>
              <a:t>X</a:t>
            </a:r>
            <a:r>
              <a:rPr lang="en-US" sz="2800" dirty="0"/>
              <a:t>, the distribution of </a:t>
            </a:r>
            <a:r>
              <a:rPr lang="en-US" sz="2800" i="1" dirty="0"/>
              <a:t>Y </a:t>
            </a:r>
            <a:r>
              <a:rPr lang="en-US" sz="2800" dirty="0"/>
              <a:t>is normal (i.e., the residuals are </a:t>
            </a:r>
            <a:r>
              <a:rPr lang="en-US" sz="2800" dirty="0" smtClean="0"/>
              <a:t>normal)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The </a:t>
            </a:r>
            <a:r>
              <a:rPr lang="en-US" sz="2800" dirty="0"/>
              <a:t>variance in </a:t>
            </a:r>
            <a:r>
              <a:rPr lang="en-US" sz="2800" i="1" dirty="0"/>
              <a:t>Y </a:t>
            </a:r>
            <a:r>
              <a:rPr lang="en-US" sz="2800" dirty="0"/>
              <a:t>is independent of the value of </a:t>
            </a:r>
            <a:r>
              <a:rPr lang="en-US" sz="2800" i="1" dirty="0" smtClean="0"/>
              <a:t>X</a:t>
            </a:r>
            <a:endParaRPr lang="en-US" sz="2800" i="1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b="1" dirty="0" smtClean="0"/>
              <a:t>Note </a:t>
            </a:r>
            <a:r>
              <a:rPr lang="en-US" sz="2800" b="1" dirty="0"/>
              <a:t>that there are no assumptions about the distribution of </a:t>
            </a:r>
            <a:r>
              <a:rPr lang="en-US" sz="2800" b="1" i="1" dirty="0"/>
              <a:t>X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2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Common Problems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0076" y="1117553"/>
            <a:ext cx="11311848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Outliers</a:t>
            </a:r>
            <a:r>
              <a:rPr lang="en-US" sz="2800" dirty="0"/>
              <a:t>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Regression </a:t>
            </a:r>
            <a:r>
              <a:rPr lang="en-US" sz="2400" dirty="0"/>
              <a:t>is extremely sensitive to outliers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line will be drawn to outliers, especially along the x-axis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Consider </a:t>
            </a:r>
            <a:r>
              <a:rPr lang="en-US" sz="2400" dirty="0"/>
              <a:t>performing the regression with and without outliers 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Non-linearity</a:t>
            </a:r>
            <a:r>
              <a:rPr lang="en-US" sz="2800" dirty="0"/>
              <a:t>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Best </a:t>
            </a:r>
            <a:r>
              <a:rPr lang="en-US" sz="2400" dirty="0"/>
              <a:t>way to notice is by visually inspecting the plot and the line fit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Try </a:t>
            </a:r>
            <a:r>
              <a:rPr lang="en-US" sz="2400" dirty="0"/>
              <a:t>a transformation to get linearity [often a log transformation] 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Non-normality </a:t>
            </a:r>
            <a:r>
              <a:rPr lang="en-US" sz="2800" dirty="0"/>
              <a:t>of residuals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Can </a:t>
            </a:r>
            <a:r>
              <a:rPr lang="en-US" sz="2400" dirty="0"/>
              <a:t>be detected from a residual plot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Possibly </a:t>
            </a:r>
            <a:r>
              <a:rPr lang="en-US" sz="2400" dirty="0"/>
              <a:t>solved with a transformation 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Unequal </a:t>
            </a:r>
            <a:r>
              <a:rPr lang="en-US" sz="2800" dirty="0"/>
              <a:t>variance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Usually </a:t>
            </a:r>
            <a:r>
              <a:rPr lang="en-US" sz="2400" dirty="0"/>
              <a:t>visible from a scatterplot or from a residual plot </a:t>
            </a:r>
          </a:p>
        </p:txBody>
      </p:sp>
    </p:spTree>
    <p:extLst>
      <p:ext uri="{BB962C8B-B14F-4D97-AF65-F5344CB8AC3E}">
        <p14:creationId xmlns:p14="http://schemas.microsoft.com/office/powerpoint/2010/main" val="96225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Outliers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32" y="4703447"/>
            <a:ext cx="4728117" cy="2057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08" y="4703447"/>
            <a:ext cx="4624039" cy="20430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11" y="935915"/>
            <a:ext cx="5459513" cy="36475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23294" y="1055928"/>
            <a:ext cx="296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Leverage and cooks distance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9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Moving past simple models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0556" y="1166183"/>
            <a:ext cx="1138167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</a:rPr>
              <a:t>The reason </a:t>
            </a:r>
            <a:r>
              <a:rPr lang="en-US" sz="2800" dirty="0">
                <a:latin typeface="Calibri" charset="0"/>
              </a:rPr>
              <a:t>ANOVA is so widely used is that it provides a framework to simultaneously test the effects of multiple factors </a:t>
            </a:r>
            <a:endParaRPr lang="en-US" sz="2800" dirty="0" smtClean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</a:rPr>
              <a:t>ANOVA </a:t>
            </a:r>
            <a:r>
              <a:rPr lang="en-US" sz="2800" dirty="0">
                <a:latin typeface="Calibri" charset="0"/>
              </a:rPr>
              <a:t>also makes it possible to detect </a:t>
            </a:r>
            <a:r>
              <a:rPr lang="en-US" sz="2800" b="1" i="1" dirty="0">
                <a:latin typeface="Calibri" charset="0"/>
              </a:rPr>
              <a:t>interactions </a:t>
            </a:r>
            <a:r>
              <a:rPr lang="en-US" sz="2800" dirty="0">
                <a:latin typeface="Calibri" charset="0"/>
              </a:rPr>
              <a:t>among the </a:t>
            </a:r>
            <a:r>
              <a:rPr lang="en-US" sz="2800" dirty="0" smtClean="0">
                <a:latin typeface="Calibri" charset="0"/>
              </a:rPr>
              <a:t>factors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</a:rPr>
              <a:t>ANOVA </a:t>
            </a:r>
            <a:r>
              <a:rPr lang="en-US" sz="2800" dirty="0">
                <a:latin typeface="Calibri" charset="0"/>
              </a:rPr>
              <a:t>is a special case of a </a:t>
            </a:r>
            <a:r>
              <a:rPr lang="en-US" sz="2800" b="1" i="1" dirty="0">
                <a:latin typeface="Calibri" charset="0"/>
              </a:rPr>
              <a:t>general linear model </a:t>
            </a:r>
            <a:endParaRPr lang="en-US" sz="2800" b="1" i="1" dirty="0" smtClean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b="1" i="1" dirty="0">
              <a:effectLst/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</a:rPr>
              <a:t>Linear regression is a special case of a </a:t>
            </a:r>
            <a:r>
              <a:rPr lang="en-US" sz="2800" b="1" i="1" dirty="0" smtClean="0">
                <a:latin typeface="Calibri" charset="0"/>
              </a:rPr>
              <a:t>general linear model</a:t>
            </a:r>
            <a:endParaRPr lang="en-US" sz="2800" dirty="0">
              <a:effectLst/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3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GLM and LM function in 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0556" y="1166183"/>
            <a:ext cx="11381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</a:rPr>
              <a:t>The GLM and LM function in R takes equations that can be described with the following operators</a:t>
            </a:r>
            <a:endParaRPr lang="en-US" sz="2800" dirty="0">
              <a:effectLst/>
              <a:latin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556" y="2413338"/>
            <a:ext cx="118314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+ </a:t>
            </a:r>
            <a:r>
              <a:rPr lang="en-US" sz="2800" dirty="0" smtClean="0"/>
              <a:t>	+</a:t>
            </a:r>
            <a:r>
              <a:rPr lang="en-US" sz="2800" dirty="0"/>
              <a:t>X include this variable </a:t>
            </a:r>
            <a:endParaRPr lang="en-US" sz="2800" dirty="0" smtClean="0"/>
          </a:p>
          <a:p>
            <a:r>
              <a:rPr lang="en-US" sz="2800" dirty="0" smtClean="0"/>
              <a:t>: 	X:Z </a:t>
            </a:r>
            <a:r>
              <a:rPr lang="en-US" sz="2800" dirty="0"/>
              <a:t>include the interaction between these variables </a:t>
            </a:r>
            <a:endParaRPr lang="en-US" sz="2800" dirty="0" smtClean="0"/>
          </a:p>
          <a:p>
            <a:r>
              <a:rPr lang="en-US" sz="2800" dirty="0" smtClean="0"/>
              <a:t>∗ 	X</a:t>
            </a:r>
            <a:r>
              <a:rPr lang="en-US" sz="2800" dirty="0"/>
              <a:t>∗Y include these variables and the interactions between them </a:t>
            </a:r>
            <a:endParaRPr lang="en-US" sz="2800" dirty="0" smtClean="0"/>
          </a:p>
          <a:p>
            <a:r>
              <a:rPr lang="en-US" sz="2800" dirty="0" smtClean="0"/>
              <a:t>^ 	(X </a:t>
            </a:r>
            <a:r>
              <a:rPr lang="en-US" sz="2800" dirty="0"/>
              <a:t>+ Z + W)^3 include these variables and all interactions up to three way 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252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Last week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8184" y="1762460"/>
            <a:ext cx="1162901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Midterm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P-values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Bayes Theorem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Reproducibility Crisis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795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 versus the math implied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854632" y="1402527"/>
                <a:ext cx="48520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 smtClean="0"/>
                  <a:t> </a:t>
                </a:r>
                <a:endParaRPr lang="en-US" sz="32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632" y="1402527"/>
                <a:ext cx="4852098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42" b="84079"/>
          <a:stretch/>
        </p:blipFill>
        <p:spPr>
          <a:xfrm>
            <a:off x="329507" y="1302443"/>
            <a:ext cx="3760355" cy="6926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854632" y="3231711"/>
                <a:ext cx="659148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 smtClean="0"/>
                  <a:t> </a:t>
                </a:r>
                <a:endParaRPr lang="en-US" sz="32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632" y="3231711"/>
                <a:ext cx="6591484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7" y="3095932"/>
            <a:ext cx="3786054" cy="76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8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 versus the math oak example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261063" y="5941661"/>
                <a:ext cx="785618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𝑡𝑒𝑚𝑝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𝑐𝑖𝑟𝑐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𝑡𝑒𝑚𝑝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𝑐𝑖𝑟𝑐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63" y="5941661"/>
                <a:ext cx="7856189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3194857" y="5896588"/>
            <a:ext cx="446118" cy="537516"/>
          </a:xfrm>
          <a:prstGeom prst="rect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045526" y="5919124"/>
            <a:ext cx="446118" cy="537516"/>
          </a:xfrm>
          <a:prstGeom prst="rect">
            <a:avLst/>
          </a:prstGeom>
          <a:solidFill>
            <a:srgbClr val="FFC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69923" y="5941661"/>
            <a:ext cx="446118" cy="537516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71261" y="5941661"/>
            <a:ext cx="446118" cy="537516"/>
          </a:xfrm>
          <a:prstGeom prst="rect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57925" y="1498947"/>
            <a:ext cx="5228475" cy="3178548"/>
            <a:chOff x="191423" y="1143438"/>
            <a:chExt cx="7290032" cy="443183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423" y="1143438"/>
              <a:ext cx="7290032" cy="440029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945177" y="4172989"/>
              <a:ext cx="1546168" cy="332509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45177" y="4525849"/>
              <a:ext cx="1546168" cy="332509"/>
            </a:xfrm>
            <a:prstGeom prst="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45177" y="4877753"/>
              <a:ext cx="1546168" cy="332509"/>
            </a:xfrm>
            <a:prstGeom prst="rect">
              <a:avLst/>
            </a:pr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45177" y="5242760"/>
              <a:ext cx="1546168" cy="332509"/>
            </a:xfrm>
            <a:prstGeom prst="rect">
              <a:avLst/>
            </a:prstGeom>
            <a:solidFill>
              <a:srgbClr val="00B05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47" y="1540194"/>
            <a:ext cx="4173145" cy="250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9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When th</a:t>
            </a:r>
            <a:r>
              <a:rPr lang="en-US" b="1" dirty="0" smtClean="0">
                <a:solidFill>
                  <a:schemeClr val="bg1"/>
                </a:solidFill>
              </a:rPr>
              <a:t>e response variable isn’t normal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5" y="1174866"/>
            <a:ext cx="7124007" cy="52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3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Other kinds of regression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4406" y="1322024"/>
            <a:ext cx="107194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Logistic regression </a:t>
            </a:r>
            <a:r>
              <a:rPr lang="en-US" sz="2400" dirty="0"/>
              <a:t>allows us to fit a binary response variable (absent/present; alive/dead) with one or more categorical or continuous predictor variables.</a:t>
            </a:r>
          </a:p>
          <a:p>
            <a:endParaRPr lang="en-US" sz="2400" dirty="0"/>
          </a:p>
          <a:p>
            <a:r>
              <a:rPr lang="en-US" sz="2400" b="1" dirty="0" smtClean="0"/>
              <a:t>Poisson </a:t>
            </a:r>
            <a:r>
              <a:rPr lang="en-US" sz="2400" b="1" dirty="0"/>
              <a:t>regression </a:t>
            </a:r>
            <a:r>
              <a:rPr lang="en-US" sz="2400" dirty="0"/>
              <a:t>allows us to fit a </a:t>
            </a:r>
            <a:r>
              <a:rPr lang="en-US" sz="2400" dirty="0" smtClean="0"/>
              <a:t>response </a:t>
            </a:r>
            <a:r>
              <a:rPr lang="en-US" sz="2400" dirty="0"/>
              <a:t>variable </a:t>
            </a:r>
            <a:r>
              <a:rPr lang="en-US" sz="2400" dirty="0" smtClean="0"/>
              <a:t>that is Poisson distributed (number of extinctions in a unit of time, number of colonies per plate, (number of occurrences for rare events)) </a:t>
            </a:r>
            <a:r>
              <a:rPr lang="en-US" sz="2400" dirty="0"/>
              <a:t>with one or more categorical or continuous predictor variables.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12" y="4624636"/>
            <a:ext cx="9423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6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" t="20222" b="14384"/>
          <a:stretch/>
        </p:blipFill>
        <p:spPr>
          <a:xfrm>
            <a:off x="2243510" y="1386436"/>
            <a:ext cx="7969126" cy="3637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" t="20222" b="14384"/>
          <a:stretch/>
        </p:blipFill>
        <p:spPr>
          <a:xfrm>
            <a:off x="2243512" y="1386437"/>
            <a:ext cx="7969124" cy="36372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Sometimes regression isn’t best choice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380" y="5298502"/>
            <a:ext cx="7163565" cy="13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For Thursday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208" y="1297140"/>
            <a:ext cx="118872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Read chapter WS </a:t>
            </a:r>
            <a:r>
              <a:rPr lang="en-US" sz="3200" dirty="0" smtClean="0"/>
              <a:t>17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Bring laptop to class!</a:t>
            </a:r>
          </a:p>
          <a:p>
            <a:endParaRPr lang="en-US" sz="3200" dirty="0"/>
          </a:p>
          <a:p>
            <a:r>
              <a:rPr lang="en-US" sz="3200" dirty="0" smtClean="0"/>
              <a:t>Heath Blackmon  </a:t>
            </a:r>
          </a:p>
          <a:p>
            <a:r>
              <a:rPr lang="en-US" sz="3200" dirty="0" smtClean="0"/>
              <a:t>BSBW 309  </a:t>
            </a:r>
          </a:p>
          <a:p>
            <a:r>
              <a:rPr lang="en-US" sz="3200" dirty="0" smtClean="0"/>
              <a:t>coleoguy@gmail.com  </a:t>
            </a:r>
          </a:p>
          <a:p>
            <a:r>
              <a:rPr lang="en-US" sz="3200" dirty="0" smtClean="0"/>
              <a:t>@coleoguy</a:t>
            </a:r>
          </a:p>
        </p:txBody>
      </p:sp>
    </p:spTree>
    <p:extLst>
      <p:ext uri="{BB962C8B-B14F-4D97-AF65-F5344CB8AC3E}">
        <p14:creationId xmlns:p14="http://schemas.microsoft.com/office/powerpoint/2010/main" val="77187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0556" y="1166183"/>
            <a:ext cx="1138167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/>
              <a:t>"Remember that all models are wrong; the practical question is how wrong do they have to be to not be useful</a:t>
            </a:r>
            <a:r>
              <a:rPr lang="en-US" sz="2800" i="1" dirty="0" smtClean="0"/>
              <a:t>.”</a:t>
            </a:r>
          </a:p>
          <a:p>
            <a:pPr algn="r"/>
            <a:r>
              <a:rPr lang="en-US" sz="2800" dirty="0" smtClean="0">
                <a:latin typeface="Calibri" charset="0"/>
              </a:rPr>
              <a:t>George Box</a:t>
            </a:r>
            <a:endParaRPr lang="en-US" sz="2800" dirty="0">
              <a:latin typeface="Calibri" charset="0"/>
            </a:endParaRPr>
          </a:p>
          <a:p>
            <a:pPr algn="r"/>
            <a:endParaRPr lang="en-US" sz="2800" dirty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>
              <a:effectLst/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55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Today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641" y="1109317"/>
            <a:ext cx="859535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4400" dirty="0" smtClean="0"/>
              <a:t>Simple Linear Regression</a:t>
            </a:r>
            <a:endParaRPr lang="en-US" sz="4400" dirty="0" smtClean="0"/>
          </a:p>
          <a:p>
            <a:pPr marL="742950" indent="-742950">
              <a:buFont typeface="+mj-lt"/>
              <a:buAutoNum type="arabicParenR"/>
            </a:pPr>
            <a:r>
              <a:rPr lang="en-US" sz="4400" dirty="0" smtClean="0"/>
              <a:t>General Linear Models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Correlation vs Regression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Both methods are ways to explore contingency between variables.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Regression describes the degree to which we can predict the value of one variable based on the value of another.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Regression calculates a line that describes this relationship between a response and explanatory variable.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Use regression when you believe there is a strong case for causation.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215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Regression in R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14642" y="1109317"/>
                <a:ext cx="6232458" cy="4401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indent="-742950">
                  <a:buFont typeface="+mj-lt"/>
                  <a:buAutoNum type="arabicParenR"/>
                </a:pPr>
                <a:r>
                  <a:rPr lang="en-US" sz="2800" dirty="0" smtClean="0"/>
                  <a:t>With linear regression we find the linear equation that best predicts the values of Y based on the values of X.</a:t>
                </a:r>
              </a:p>
              <a:p>
                <a:pPr marL="742950" indent="-742950">
                  <a:buFont typeface="+mj-lt"/>
                  <a:buAutoNum type="arabicParenR"/>
                </a:pPr>
                <a:endParaRPr lang="en-US" sz="2800" dirty="0" smtClean="0"/>
              </a:p>
              <a:p>
                <a:pPr marL="742950" indent="-742950">
                  <a:buFont typeface="+mj-lt"/>
                  <a:buAutoNum type="arabicParenR"/>
                </a:pPr>
                <a:r>
                  <a:rPr lang="en-US" sz="2800" b="0" dirty="0" smtClean="0"/>
                  <a:t>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𝑦</m:t>
                    </m:r>
                    <m:r>
                      <a:rPr lang="mr-IN" sz="280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𝑏𝑥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</a:rPr>
                      <m:t>𝑎</m:t>
                    </m:r>
                  </m:oMath>
                </a14:m>
                <a:endParaRPr lang="en-US" sz="2800" dirty="0" smtClean="0"/>
              </a:p>
              <a:p>
                <a:pPr marL="742950" indent="-742950">
                  <a:buFont typeface="+mj-lt"/>
                  <a:buAutoNum type="arabicParenR"/>
                </a:pPr>
                <a:endParaRPr lang="en-US" sz="2800" dirty="0" smtClean="0"/>
              </a:p>
              <a:p>
                <a:pPr marL="742950" indent="-742950">
                  <a:buFont typeface="+mj-lt"/>
                  <a:buAutoNum type="arabicParenR"/>
                </a:pPr>
                <a:r>
                  <a:rPr lang="en-US" sz="2800" dirty="0" smtClean="0"/>
                  <a:t>Least-squares regression minimizes the squared deviations of the data points from that line.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42" y="1109317"/>
                <a:ext cx="6232458" cy="4401205"/>
              </a:xfrm>
              <a:prstGeom prst="rect">
                <a:avLst/>
              </a:prstGeom>
              <a:blipFill rotWithShape="0">
                <a:blip r:embed="rId2"/>
                <a:stretch>
                  <a:fillRect l="-2053" t="-1524" b="-3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121" y="1725384"/>
            <a:ext cx="5651072" cy="35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4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Example of regression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2" y="1156145"/>
            <a:ext cx="3299267" cy="1138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2" y="2395773"/>
            <a:ext cx="5732041" cy="3730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783100" y="1156145"/>
                <a:ext cx="1367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charset="0"/>
                        </a:rPr>
                        <m:t>𝒚</m:t>
                      </m:r>
                      <m:r>
                        <a:rPr lang="mr-IN" b="1" i="1">
                          <a:latin typeface="Cambria Math" charset="0"/>
                        </a:rPr>
                        <m:t>=</m:t>
                      </m:r>
                      <m:r>
                        <a:rPr lang="en-US" b="1" i="1">
                          <a:latin typeface="Cambria Math" charset="0"/>
                        </a:rPr>
                        <m:t>𝒃𝒙</m:t>
                      </m:r>
                      <m:r>
                        <a:rPr lang="en-US" b="1" i="1">
                          <a:latin typeface="Cambria Math" charset="0"/>
                        </a:rPr>
                        <m:t>+</m:t>
                      </m:r>
                      <m:r>
                        <a:rPr lang="en-US" b="1" i="1">
                          <a:latin typeface="Cambria Math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100" y="1156145"/>
                <a:ext cx="1367682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376265" y="4357396"/>
            <a:ext cx="685800" cy="18661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51917" y="1207171"/>
            <a:ext cx="191279" cy="2672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76265" y="4570511"/>
            <a:ext cx="685800" cy="186612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87414" y="1207171"/>
            <a:ext cx="193521" cy="26728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88273" y="1674970"/>
                <a:ext cx="1191801" cy="57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73" y="1674970"/>
                <a:ext cx="1191801" cy="571310"/>
              </a:xfrm>
              <a:prstGeom prst="rect">
                <a:avLst/>
              </a:prstGeom>
              <a:blipFill rotWithShape="0">
                <a:blip r:embed="rId5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687460" y="1620620"/>
            <a:ext cx="1355736" cy="674004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41354" y="4565780"/>
            <a:ext cx="552632" cy="213115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121" y="1725384"/>
            <a:ext cx="5651072" cy="35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4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Example of regression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2" y="1156145"/>
            <a:ext cx="3299267" cy="1138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2" y="2395773"/>
            <a:ext cx="5732041" cy="3730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783100" y="1156145"/>
                <a:ext cx="1367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charset="0"/>
                        </a:rPr>
                        <m:t>𝒚</m:t>
                      </m:r>
                      <m:r>
                        <a:rPr lang="mr-IN" b="1" i="1">
                          <a:latin typeface="Cambria Math" charset="0"/>
                        </a:rPr>
                        <m:t>=</m:t>
                      </m:r>
                      <m:r>
                        <a:rPr lang="en-US" b="1" i="1">
                          <a:latin typeface="Cambria Math" charset="0"/>
                        </a:rPr>
                        <m:t>𝒃𝒙</m:t>
                      </m:r>
                      <m:r>
                        <a:rPr lang="en-US" b="1" i="1">
                          <a:latin typeface="Cambria Math" charset="0"/>
                        </a:rPr>
                        <m:t>+</m:t>
                      </m:r>
                      <m:r>
                        <a:rPr lang="en-US" b="1" i="1">
                          <a:latin typeface="Cambria Math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100" y="1156145"/>
                <a:ext cx="1367682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376265" y="4357396"/>
            <a:ext cx="685800" cy="18661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51917" y="1207171"/>
            <a:ext cx="191279" cy="2672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76265" y="4570511"/>
            <a:ext cx="685800" cy="186612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87414" y="1207171"/>
            <a:ext cx="193521" cy="26728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88273" y="1674970"/>
                <a:ext cx="1191801" cy="57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73" y="1674970"/>
                <a:ext cx="1191801" cy="571310"/>
              </a:xfrm>
              <a:prstGeom prst="rect">
                <a:avLst/>
              </a:prstGeom>
              <a:blipFill rotWithShape="0">
                <a:blip r:embed="rId5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687460" y="1620620"/>
            <a:ext cx="1355736" cy="674004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41354" y="4565780"/>
            <a:ext cx="552632" cy="213115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13" y="1156145"/>
            <a:ext cx="4976444" cy="373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9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Example of regression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2" y="1156145"/>
            <a:ext cx="3299267" cy="1138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2" y="2395773"/>
            <a:ext cx="5732041" cy="373049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058838" y="5632580"/>
            <a:ext cx="635074" cy="213115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5" y="1156145"/>
            <a:ext cx="3456491" cy="49701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8261" y="1163714"/>
            <a:ext cx="43150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This can help to justify the biological importance </a:t>
            </a:r>
          </a:p>
          <a:p>
            <a:r>
              <a:rPr lang="en-US" sz="1600" dirty="0" smtClean="0"/>
              <a:t>assuming you have a regression that is </a:t>
            </a:r>
            <a:r>
              <a:rPr lang="en-US" sz="1600" dirty="0" smtClean="0"/>
              <a:t>significant.</a:t>
            </a:r>
          </a:p>
          <a:p>
            <a:r>
              <a:rPr lang="en-US" sz="1600" dirty="0" smtClean="0"/>
              <a:t>It is the proportion of total variance explained by </a:t>
            </a:r>
          </a:p>
          <a:p>
            <a:r>
              <a:rPr lang="en-US" sz="1600" dirty="0"/>
              <a:t>t</a:t>
            </a:r>
            <a:r>
              <a:rPr lang="en-US" sz="1600" dirty="0" smtClean="0"/>
              <a:t>he regression.</a:t>
            </a:r>
            <a:endParaRPr lang="en-US" sz="1600" dirty="0" smtClean="0"/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2598237" y="2240932"/>
            <a:ext cx="3197570" cy="32900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9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Linear regression uses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641" y="1109317"/>
            <a:ext cx="11693107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Depict </a:t>
            </a:r>
            <a:r>
              <a:rPr lang="en-US" sz="2800" dirty="0"/>
              <a:t>the relationship between two variables in an eye-catching fashion 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Test </a:t>
            </a:r>
            <a:r>
              <a:rPr lang="en-US" sz="2800" dirty="0"/>
              <a:t>the null hypothesis of no association between two variables </a:t>
            </a:r>
            <a:endParaRPr lang="en-US" sz="2800" dirty="0" smtClean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test is whether or not the slope is zero 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Predict </a:t>
            </a:r>
            <a:r>
              <a:rPr lang="en-US" sz="2800" dirty="0"/>
              <a:t>the average value of variable </a:t>
            </a:r>
            <a:r>
              <a:rPr lang="en-US" sz="2800" i="1" dirty="0"/>
              <a:t>Y </a:t>
            </a:r>
            <a:r>
              <a:rPr lang="en-US" sz="2800" dirty="0"/>
              <a:t>for a group of individuals with a given value of variable </a:t>
            </a:r>
            <a:r>
              <a:rPr lang="en-US" sz="2800" i="1" dirty="0"/>
              <a:t>X </a:t>
            </a: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variation </a:t>
            </a:r>
            <a:r>
              <a:rPr lang="en-US" sz="2400" dirty="0"/>
              <a:t>around the line can make it very difficult to predict a value for a given individual with much confidence </a:t>
            </a:r>
            <a:endParaRPr lang="en-US" sz="2400" dirty="0" smtClean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Predictions outside of the range of observed data is generally discouraged</a:t>
            </a:r>
          </a:p>
          <a:p>
            <a:pPr marL="914400" lvl="1" indent="-457200">
              <a:buFont typeface="Arial" charset="0"/>
              <a:buChar char="•"/>
            </a:pPr>
            <a:endParaRPr lang="en-US" sz="24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Used both for experimental and observational studies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613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8228</TotalTime>
  <Words>636</Words>
  <Application>Microsoft Macintosh PowerPoint</Application>
  <PresentationFormat>Widescreen</PresentationFormat>
  <Paragraphs>131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Calibri Light</vt:lpstr>
      <vt:lpstr>Cambria Math</vt:lpstr>
      <vt:lpstr>Mangal</vt:lpstr>
      <vt:lpstr>Arial</vt:lpstr>
      <vt:lpstr>Office Theme</vt:lpstr>
      <vt:lpstr>      Regression   Biology 683  Lecture 6   Heath Blackmon</vt:lpstr>
      <vt:lpstr>Last week</vt:lpstr>
      <vt:lpstr>Today</vt:lpstr>
      <vt:lpstr>Correlation vs Regression</vt:lpstr>
      <vt:lpstr>Regression in R</vt:lpstr>
      <vt:lpstr>Example of regression</vt:lpstr>
      <vt:lpstr>Example of regression</vt:lpstr>
      <vt:lpstr>Example of regression</vt:lpstr>
      <vt:lpstr>Linear regression uses</vt:lpstr>
      <vt:lpstr>What are Residuals </vt:lpstr>
      <vt:lpstr>What are Residuals </vt:lpstr>
      <vt:lpstr>Making that plot</vt:lpstr>
      <vt:lpstr>Strong Inference for Observational Studies </vt:lpstr>
      <vt:lpstr>Example</vt:lpstr>
      <vt:lpstr>Assumptions of Linear Regression </vt:lpstr>
      <vt:lpstr>Common Problems</vt:lpstr>
      <vt:lpstr>Outliers</vt:lpstr>
      <vt:lpstr>Moving past simple models</vt:lpstr>
      <vt:lpstr>GLM and LM function in R</vt:lpstr>
      <vt:lpstr>R versus the math implied</vt:lpstr>
      <vt:lpstr>R versus the math oak example</vt:lpstr>
      <vt:lpstr>When the response variable isn’t normal</vt:lpstr>
      <vt:lpstr>Other kinds of regression</vt:lpstr>
      <vt:lpstr>Sometimes regression isn’t best choice</vt:lpstr>
      <vt:lpstr>For Thursday</vt:lpstr>
      <vt:lpstr>Models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137</cp:revision>
  <cp:lastPrinted>2018-01-03T17:27:34Z</cp:lastPrinted>
  <dcterms:created xsi:type="dcterms:W3CDTF">2018-01-03T17:15:04Z</dcterms:created>
  <dcterms:modified xsi:type="dcterms:W3CDTF">2018-03-20T18:28:15Z</dcterms:modified>
</cp:coreProperties>
</file>